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custDataLst>
    <p:tags r:id="rId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4994" autoAdjust="0"/>
    <p:restoredTop sz="94660"/>
  </p:normalViewPr>
  <p:slideViewPr>
    <p:cSldViewPr snapToGrid="0">
      <p:cViewPr varScale="1">
        <p:scale>
          <a:sx n="32" d="100"/>
          <a:sy n="32" d="100"/>
        </p:scale>
        <p:origin x="-84" y="-5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95832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4489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96782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69210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620613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9547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4719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688526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07077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09849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174087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373F9-6B76-4DC0-96D2-03878803C35C}" type="datetimeFigureOut">
              <a:rPr lang="en-US" smtClean="0"/>
              <a:pPr/>
              <a:t>1/13/2018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3EAB35-0A82-4788-9CAD-46027AA02AF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65922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2827" y="2291258"/>
            <a:ext cx="8986345" cy="1818287"/>
          </a:xfrm>
        </p:spPr>
        <p:txBody>
          <a:bodyPr>
            <a:noAutofit/>
          </a:bodyPr>
          <a:lstStyle/>
          <a:p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4000" dirty="0"/>
              <a:t/>
            </a:r>
            <a:br>
              <a:rPr lang="en-US" sz="4000" dirty="0"/>
            </a:br>
            <a:r>
              <a:rPr lang="en-US" sz="3600" b="1" dirty="0" smtClean="0"/>
              <a:t>THESIS PROPOSAL</a:t>
            </a:r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b="1" i="1" dirty="0" smtClean="0">
                <a:latin typeface="+mn-lt"/>
                <a:cs typeface="Times New Roman" panose="02020603050405020304" pitchFamily="18" charset="0"/>
              </a:rPr>
              <a:t>AN ANALYSIS OF TRANSLATION TECHNIQUES USED IN THE ENGLISH VERSION OF </a:t>
            </a:r>
            <a:br>
              <a:rPr lang="en-US" sz="3600" b="1" i="1" dirty="0" smtClean="0">
                <a:latin typeface="+mn-lt"/>
                <a:cs typeface="Times New Roman" panose="02020603050405020304" pitchFamily="18" charset="0"/>
              </a:rPr>
            </a:br>
            <a:r>
              <a:rPr lang="en-US" sz="3600" b="1" i="1" dirty="0" smtClean="0">
                <a:latin typeface="+mn-lt"/>
                <a:cs typeface="Times New Roman" panose="02020603050405020304" pitchFamily="18" charset="0"/>
              </a:rPr>
              <a:t>NGUYỄN NHẬT ÁNH’S “CHO TÔI XIN MỘT VÉ ĐI TUỔI TH</a:t>
            </a:r>
            <a:r>
              <a:rPr lang="vi-VN" sz="3600" b="1" i="1" dirty="0" smtClean="0">
                <a:latin typeface="Calibri" panose="020F0502020204030204" pitchFamily="34" charset="0"/>
                <a:cs typeface="Calibri" panose="020F0502020204030204" pitchFamily="34" charset="0"/>
              </a:rPr>
              <a:t>Ơ</a:t>
            </a:r>
            <a:r>
              <a:rPr lang="en-US" sz="3600" b="1" i="1" dirty="0" smtClean="0">
                <a:latin typeface="+mn-lt"/>
                <a:cs typeface="Times New Roman" panose="02020603050405020304" pitchFamily="18" charset="0"/>
              </a:rPr>
              <a:t>” BY WILLIAM NAYTHONS</a:t>
            </a:r>
            <a:r>
              <a:rPr lang="en-US" sz="3600" dirty="0" smtClean="0">
                <a:latin typeface="+mn-lt"/>
              </a:rPr>
              <a:t/>
            </a:r>
            <a:br>
              <a:rPr lang="en-US" sz="3600" dirty="0" smtClean="0">
                <a:latin typeface="+mn-lt"/>
              </a:rPr>
            </a:b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3400097"/>
            <a:ext cx="9144000" cy="2251841"/>
          </a:xfrm>
        </p:spPr>
        <p:txBody>
          <a:bodyPr>
            <a:normAutofit/>
          </a:bodyPr>
          <a:lstStyle/>
          <a:p>
            <a:r>
              <a:rPr lang="en-US" sz="3200" dirty="0" smtClean="0"/>
              <a:t>Student’s name: </a:t>
            </a:r>
            <a:r>
              <a:rPr lang="en-US" sz="3200" b="1" dirty="0" smtClean="0"/>
              <a:t>Mai </a:t>
            </a:r>
            <a:r>
              <a:rPr lang="en-US" sz="3200" b="1" dirty="0" err="1" smtClean="0"/>
              <a:t>Ph</a:t>
            </a:r>
            <a:r>
              <a:rPr lang="vi-VN" sz="3200" b="1" dirty="0" smtClean="0"/>
              <a:t>ương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Trà</a:t>
            </a:r>
            <a:endParaRPr lang="en-US" sz="3200" b="1" dirty="0" smtClean="0"/>
          </a:p>
          <a:p>
            <a:r>
              <a:rPr lang="en-US" sz="3200" dirty="0" smtClean="0"/>
              <a:t>Student’s code: </a:t>
            </a:r>
            <a:r>
              <a:rPr lang="en-US" sz="3200" b="1" dirty="0" smtClean="0"/>
              <a:t>1641900078</a:t>
            </a:r>
          </a:p>
          <a:p>
            <a:r>
              <a:rPr lang="en-US" sz="3200" dirty="0" smtClean="0"/>
              <a:t>Supervisor’s name: </a:t>
            </a:r>
            <a:r>
              <a:rPr lang="en-US" sz="3200" b="1" dirty="0" err="1" smtClean="0"/>
              <a:t>Dr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Nguyễn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Thị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Kiều</a:t>
            </a:r>
            <a:r>
              <a:rPr lang="en-US" sz="3200" b="1" dirty="0" smtClean="0"/>
              <a:t> Thu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3009087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84634" y="451946"/>
            <a:ext cx="5906814" cy="914400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smtClean="0">
                <a:solidFill>
                  <a:srgbClr val="C00000"/>
                </a:solidFill>
              </a:rPr>
              <a:t>TABLE OF CONTENTS</a:t>
            </a:r>
            <a:endParaRPr lang="en-US" sz="4000" b="1" dirty="0">
              <a:solidFill>
                <a:srgbClr val="C00000"/>
              </a:solidFill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2827283" y="1587062"/>
            <a:ext cx="6905296" cy="872358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REASONS FOR CHOOSING THE TOPIC </a:t>
            </a:r>
            <a:endParaRPr lang="en-US" sz="3200" dirty="0"/>
          </a:p>
        </p:txBody>
      </p:sp>
      <p:sp>
        <p:nvSpPr>
          <p:cNvPr id="4" name="Rounded Rectangle 3"/>
          <p:cNvSpPr/>
          <p:nvPr/>
        </p:nvSpPr>
        <p:spPr>
          <a:xfrm>
            <a:off x="2895599" y="2564524"/>
            <a:ext cx="6836979" cy="92491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LITERATURE REVIEW</a:t>
            </a:r>
            <a:endParaRPr lang="en-US" sz="3200" dirty="0"/>
          </a:p>
        </p:txBody>
      </p:sp>
      <p:sp>
        <p:nvSpPr>
          <p:cNvPr id="5" name="Rounded Rectangle 4"/>
          <p:cNvSpPr/>
          <p:nvPr/>
        </p:nvSpPr>
        <p:spPr>
          <a:xfrm>
            <a:off x="2895600" y="3594538"/>
            <a:ext cx="6836980" cy="90389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RESEARCH QUESTIONS</a:t>
            </a:r>
            <a:endParaRPr lang="en-US" sz="3200" dirty="0"/>
          </a:p>
        </p:txBody>
      </p:sp>
      <p:sp>
        <p:nvSpPr>
          <p:cNvPr id="6" name="Rounded Rectangle 5"/>
          <p:cNvSpPr/>
          <p:nvPr/>
        </p:nvSpPr>
        <p:spPr>
          <a:xfrm>
            <a:off x="2895600" y="4687614"/>
            <a:ext cx="6836980" cy="830317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smtClean="0"/>
              <a:t>METHODOLOGY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xmlns="" val="2984106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90709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/>
              <a:t>REASONS FOR CHOOSING THE TOPIC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39917"/>
            <a:ext cx="10082048" cy="4414345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en-US" dirty="0" err="1" smtClean="0"/>
              <a:t>Nguyễn</a:t>
            </a:r>
            <a:r>
              <a:rPr lang="en-US" dirty="0" smtClean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Ánh</a:t>
            </a:r>
            <a:r>
              <a:rPr lang="en-US" dirty="0"/>
              <a:t> is famous for his unique writing style in writing his works.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- </a:t>
            </a:r>
            <a:r>
              <a:rPr lang="en-US" dirty="0"/>
              <a:t>His novella “Cho </a:t>
            </a:r>
            <a:r>
              <a:rPr lang="en-US" dirty="0" err="1"/>
              <a:t>tôi</a:t>
            </a:r>
            <a:r>
              <a:rPr lang="en-US" dirty="0"/>
              <a:t> </a:t>
            </a:r>
            <a:r>
              <a:rPr lang="en-US" dirty="0" err="1"/>
              <a:t>xin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vé</a:t>
            </a:r>
            <a:r>
              <a:rPr lang="en-US" dirty="0"/>
              <a:t> </a:t>
            </a:r>
            <a:r>
              <a:rPr lang="en-US" dirty="0" err="1"/>
              <a:t>đi</a:t>
            </a:r>
            <a:r>
              <a:rPr lang="en-US" dirty="0"/>
              <a:t> </a:t>
            </a:r>
            <a:r>
              <a:rPr lang="en-US" dirty="0" err="1"/>
              <a:t>tuổi</a:t>
            </a:r>
            <a:r>
              <a:rPr lang="en-US" dirty="0"/>
              <a:t> </a:t>
            </a:r>
            <a:r>
              <a:rPr lang="en-US" dirty="0" err="1"/>
              <a:t>thơ</a:t>
            </a:r>
            <a:r>
              <a:rPr lang="en-US" dirty="0"/>
              <a:t>” is </a:t>
            </a:r>
            <a:r>
              <a:rPr lang="en-US" dirty="0" smtClean="0"/>
              <a:t>one of his most successful work, and is also </a:t>
            </a:r>
            <a:r>
              <a:rPr lang="en-US" dirty="0"/>
              <a:t>the work that shows his great talent in writing.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=&gt; </a:t>
            </a:r>
            <a:r>
              <a:rPr lang="en-US" dirty="0"/>
              <a:t>translating the novella into English is not easy.</a:t>
            </a:r>
          </a:p>
        </p:txBody>
      </p:sp>
    </p:spTree>
    <p:extLst>
      <p:ext uri="{BB962C8B-B14F-4D97-AF65-F5344CB8AC3E}">
        <p14:creationId xmlns:p14="http://schemas.microsoft.com/office/powerpoint/2010/main" xmlns="" val="218526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4866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/>
              <a:t>LITERATURE REVIEW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3303" y="1313794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Definitions of Translation</a:t>
            </a:r>
          </a:p>
          <a:p>
            <a:r>
              <a:rPr lang="en-US" dirty="0" smtClean="0"/>
              <a:t>The role of Translation</a:t>
            </a:r>
          </a:p>
          <a:p>
            <a:r>
              <a:rPr lang="en-US" dirty="0" smtClean="0"/>
              <a:t>Types of Translation</a:t>
            </a:r>
          </a:p>
          <a:p>
            <a:r>
              <a:rPr lang="en-US" dirty="0" smtClean="0"/>
              <a:t>The Importance of Literary Translation</a:t>
            </a:r>
          </a:p>
          <a:p>
            <a:r>
              <a:rPr lang="en-US" dirty="0" smtClean="0"/>
              <a:t>Translation Techniques</a:t>
            </a:r>
          </a:p>
          <a:p>
            <a:pPr algn="just">
              <a:buFontTx/>
              <a:buChar char="-"/>
            </a:pPr>
            <a:r>
              <a:rPr lang="en-US" b="1" dirty="0" smtClean="0"/>
              <a:t>Translation techniques based on the theory of </a:t>
            </a:r>
            <a:r>
              <a:rPr lang="en-US" b="1" dirty="0"/>
              <a:t>Vinay and </a:t>
            </a:r>
            <a:r>
              <a:rPr lang="en-US" b="1" dirty="0" err="1"/>
              <a:t>Darbelnet</a:t>
            </a:r>
            <a:r>
              <a:rPr lang="en-US" b="1" dirty="0"/>
              <a:t> (1958</a:t>
            </a:r>
            <a:r>
              <a:rPr lang="en-US" b="1" dirty="0" smtClean="0"/>
              <a:t>)</a:t>
            </a:r>
          </a:p>
          <a:p>
            <a:pPr algn="just">
              <a:buFontTx/>
              <a:buChar char="-"/>
            </a:pPr>
            <a:r>
              <a:rPr lang="vi-VN" b="1" dirty="0">
                <a:latin typeface="Calibri" panose="020F0502020204030204" pitchFamily="34" charset="0"/>
                <a:cs typeface="Calibri" panose="020F0502020204030204" pitchFamily="34" charset="0"/>
              </a:rPr>
              <a:t>Translation techniques based on the theory of Molina and Albir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(2002</a:t>
            </a:r>
            <a:r>
              <a:rPr lang="en-US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pPr algn="just">
              <a:buFontTx/>
              <a:buChar char="-"/>
            </a:pPr>
            <a:r>
              <a:rPr lang="vi-VN" b="1" dirty="0">
                <a:latin typeface="Calibri" panose="020F0502020204030204" pitchFamily="34" charset="0"/>
                <a:cs typeface="Calibri" panose="020F0502020204030204" pitchFamily="34" charset="0"/>
              </a:rPr>
              <a:t>Translation techniques based on the theory of </a:t>
            </a:r>
            <a:r>
              <a:rPr lang="en-US" b="1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Newmark</a:t>
            </a:r>
            <a:r>
              <a:rPr lang="en-US" b="1" dirty="0" smtClean="0">
                <a:latin typeface="Calibri" panose="020F0502020204030204" pitchFamily="34" charset="0"/>
                <a:cs typeface="Calibri" panose="020F0502020204030204" pitchFamily="34" charset="0"/>
              </a:rPr>
              <a:t> (1998)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just">
              <a:buFontTx/>
              <a:buChar char="-"/>
            </a:pP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Tx/>
              <a:buChar char="-"/>
            </a:pPr>
            <a:endParaRPr lang="en-US" b="1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4300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3815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/>
              <a:t>RESEARCH QUESTIONS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03284"/>
            <a:ext cx="10134600" cy="4873679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/>
              <a:t>1) </a:t>
            </a:r>
            <a:r>
              <a:rPr lang="vi-VN" dirty="0" smtClean="0"/>
              <a:t>What </a:t>
            </a:r>
            <a:r>
              <a:rPr lang="vi-VN" dirty="0"/>
              <a:t>types of translation techniques are used by the translator to translate the novella “Cho tôi xin một vé đi tuổi thơ” into English? </a:t>
            </a:r>
            <a:endParaRPr lang="en-US" dirty="0" smtClean="0"/>
          </a:p>
          <a:p>
            <a:pPr marL="0" indent="0" algn="just">
              <a:buNone/>
            </a:pPr>
            <a:r>
              <a:rPr lang="en-US" dirty="0" smtClean="0"/>
              <a:t>2)</a:t>
            </a:r>
            <a:r>
              <a:rPr lang="vi-VN" dirty="0" smtClean="0"/>
              <a:t> </a:t>
            </a:r>
            <a:r>
              <a:rPr lang="vi-VN" dirty="0"/>
              <a:t>Which translation techniques are used the most to translate the novella “Cho tôi xin một vé đi tuổi thơ” into English?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98374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 smtClean="0"/>
              <a:t>METHODOLOGY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 dirty="0" smtClean="0"/>
              <a:t>Descriptive </a:t>
            </a:r>
            <a:r>
              <a:rPr lang="en-US" dirty="0"/>
              <a:t>qualitative method </a:t>
            </a:r>
            <a:endParaRPr lang="en-US" dirty="0" smtClean="0"/>
          </a:p>
          <a:p>
            <a:pPr>
              <a:buFontTx/>
              <a:buChar char="-"/>
            </a:pPr>
            <a:r>
              <a:rPr lang="en-US" dirty="0" smtClean="0"/>
              <a:t>Qualitative </a:t>
            </a:r>
            <a:r>
              <a:rPr lang="en-US" dirty="0"/>
              <a:t>research is applied in this research because the data are not statistical data. </a:t>
            </a:r>
          </a:p>
          <a:p>
            <a:pPr marL="0" indent="0">
              <a:buNone/>
            </a:pPr>
            <a:r>
              <a:rPr lang="en-US" dirty="0" smtClean="0"/>
              <a:t>=&gt; it </a:t>
            </a:r>
            <a:r>
              <a:rPr lang="en-US" dirty="0"/>
              <a:t>is the most suitable method for this research.</a:t>
            </a:r>
          </a:p>
        </p:txBody>
      </p:sp>
    </p:spTree>
    <p:extLst>
      <p:ext uri="{BB962C8B-B14F-4D97-AF65-F5344CB8AC3E}">
        <p14:creationId xmlns:p14="http://schemas.microsoft.com/office/powerpoint/2010/main" xmlns="" val="3605724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422" y="531648"/>
            <a:ext cx="11380952" cy="56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3180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10"/>
  <p:tag name="MMPROD_UIDATA" val="&lt;database version=&quot;7.0&quot;&gt;&lt;object type=&quot;1&quot; unique_id=&quot;10001&quot;&gt;&lt;object type=&quot;2&quot; unique_id=&quot;10204&quot;&gt;&lt;object type=&quot;3&quot; unique_id=&quot;10205&quot;&gt;&lt;property id=&quot;20148&quot; value=&quot;5&quot;/&gt;&lt;property id=&quot;20300&quot; value=&quot;Slide 1 - &amp;quot;&amp;#x0D;&amp;#x0A;&amp;#x0D;&amp;#x0A;&amp;#x0D;&amp;#x0A;&amp;#x0D;&amp;#x0A;&amp;#x0D;&amp;#x0A;&amp;#x0D;&amp;#x0A;&amp;#x0D;&amp;#x0A;THESIS PROPOSAL&amp;#x0D;&amp;#x0A;AN ANALYSIS OF TRANSLATION TECHNIQUES USED IN THE ENGLISH VERSION OF &amp;#x0D;&amp;#x0A;NGUYỄN NHẬT ÁNH’S “CHO&quot;/&gt;&lt;property id=&quot;20307&quot; value=&quot;256&quot;/&gt;&lt;/object&gt;&lt;object type=&quot;3&quot; unique_id=&quot;10206&quot;&gt;&lt;property id=&quot;20148&quot; value=&quot;5&quot;/&gt;&lt;property id=&quot;20300&quot; value=&quot;Slide 2&quot;/&gt;&lt;property id=&quot;20307&quot; value=&quot;257&quot;/&gt;&lt;/object&gt;&lt;object type=&quot;3&quot; unique_id=&quot;10207&quot;&gt;&lt;property id=&quot;20148&quot; value=&quot;5&quot;/&gt;&lt;property id=&quot;20300&quot; value=&quot;Slide 3 - &amp;quot;REASONS FOR CHOOSING THE TOPIC&amp;quot;&quot;/&gt;&lt;property id=&quot;20307&quot; value=&quot;258&quot;/&gt;&lt;/object&gt;&lt;object type=&quot;3&quot; unique_id=&quot;10208&quot;&gt;&lt;property id=&quot;20148&quot; value=&quot;5&quot;/&gt;&lt;property id=&quot;20300&quot; value=&quot;Slide 4 - &amp;quot;LITERATURE REVIEW&amp;quot;&quot;/&gt;&lt;property id=&quot;20307&quot; value=&quot;259&quot;/&gt;&lt;/object&gt;&lt;object type=&quot;3&quot; unique_id=&quot;10209&quot;&gt;&lt;property id=&quot;20148&quot; value=&quot;5&quot;/&gt;&lt;property id=&quot;20300&quot; value=&quot;Slide 5 - &amp;quot;RESEARCH QUESTIONS&amp;quot;&quot;/&gt;&lt;property id=&quot;20307&quot; value=&quot;260&quot;/&gt;&lt;/object&gt;&lt;object type=&quot;3&quot; unique_id=&quot;10210&quot;&gt;&lt;property id=&quot;20148&quot; value=&quot;5&quot;/&gt;&lt;property id=&quot;20300&quot; value=&quot;Slide 6 - &amp;quot;METHODOLOGY&amp;quot;&quot;/&gt;&lt;property id=&quot;20307&quot; value=&quot;261&quot;/&gt;&lt;/object&gt;&lt;object type=&quot;3&quot; unique_id=&quot;10211&quot;&gt;&lt;property id=&quot;20148&quot; value=&quot;5&quot;/&gt;&lt;property id=&quot;20300&quot; value=&quot;Slide 7&quot;/&gt;&lt;property id=&quot;20307&quot; value=&quot;262&quot;/&gt;&lt;/object&gt;&lt;/object&gt;&lt;object type=&quot;8&quot; unique_id=&quot;10220&quot;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</TotalTime>
  <Words>239</Words>
  <Application>Microsoft Office PowerPoint</Application>
  <PresentationFormat>Custom</PresentationFormat>
  <Paragraphs>32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       THESIS PROPOSAL AN ANALYSIS OF TRANSLATION TECHNIQUES USED IN THE ENGLISH VERSION OF  NGUYỄN NHẬT ÁNH’S “CHO TÔI XIN MỘT VÉ ĐI TUỔI THƠ” BY WILLIAM NAYTHONS  </vt:lpstr>
      <vt:lpstr>Slide 2</vt:lpstr>
      <vt:lpstr>REASONS FOR CHOOSING THE TOPIC</vt:lpstr>
      <vt:lpstr>LITERATURE REVIEW</vt:lpstr>
      <vt:lpstr>RESEARCH QUESTIONS</vt:lpstr>
      <vt:lpstr>METHODOLOGY</vt:lpstr>
      <vt:lpstr>Slide 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THESIS PROPOSAL AN ANALYSIS OF TRANSLATION TECHNIQUES USED IN THE ENGLISH VERSION OF NGUYỄN NHẬT ÁNH’S “CHO TÔI XIN MỘT VÉ ĐI TUỔI THƠ” BY WILLIAM NAYTHONS</dc:title>
  <dc:creator>phạm như thể</dc:creator>
  <cp:lastModifiedBy>Hieu</cp:lastModifiedBy>
  <cp:revision>13</cp:revision>
  <dcterms:created xsi:type="dcterms:W3CDTF">2018-01-13T04:13:00Z</dcterms:created>
  <dcterms:modified xsi:type="dcterms:W3CDTF">2018-01-13T16:03:51Z</dcterms:modified>
</cp:coreProperties>
</file>